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32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815" autoAdjust="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CBA7750-626D-484C-B611-F2582C9430AC}" type="datetimeFigureOut">
              <a:rPr lang="es-ES" smtClean="0"/>
              <a:pPr/>
              <a:t>11/08/2011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7CB1999-5BF9-4DFB-9632-C150783FBC9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A7750-626D-484C-B611-F2582C9430AC}" type="datetimeFigureOut">
              <a:rPr lang="es-ES" smtClean="0"/>
              <a:pPr/>
              <a:t>11/08/2011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B1999-5BF9-4DFB-9632-C150783FBC9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A7750-626D-484C-B611-F2582C9430AC}" type="datetimeFigureOut">
              <a:rPr lang="es-ES" smtClean="0"/>
              <a:pPr/>
              <a:t>11/08/2011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B1999-5BF9-4DFB-9632-C150783FBC9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CBA7750-626D-484C-B611-F2582C9430AC}" type="datetimeFigureOut">
              <a:rPr lang="es-ES" smtClean="0"/>
              <a:pPr/>
              <a:t>11/08/2011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7CB1999-5BF9-4DFB-9632-C150783FBC9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CBA7750-626D-484C-B611-F2582C9430AC}" type="datetimeFigureOut">
              <a:rPr lang="es-ES" smtClean="0"/>
              <a:pPr/>
              <a:t>11/08/2011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7CB1999-5BF9-4DFB-9632-C150783FBC9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CBA7750-626D-484C-B611-F2582C9430AC}" type="datetimeFigureOut">
              <a:rPr lang="es-ES" smtClean="0"/>
              <a:pPr/>
              <a:t>11/08/2011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7CB1999-5BF9-4DFB-9632-C150783FBC9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A7750-626D-484C-B611-F2582C9430AC}" type="datetimeFigureOut">
              <a:rPr lang="es-ES" smtClean="0"/>
              <a:pPr/>
              <a:t>11/08/2011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B1999-5BF9-4DFB-9632-C150783FBC9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A7750-626D-484C-B611-F2582C9430AC}" type="datetimeFigureOut">
              <a:rPr lang="es-ES" smtClean="0"/>
              <a:pPr/>
              <a:t>11/08/2011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B1999-5BF9-4DFB-9632-C150783FBC9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CBA7750-626D-484C-B611-F2582C9430AC}" type="datetimeFigureOut">
              <a:rPr lang="es-ES" smtClean="0"/>
              <a:pPr/>
              <a:t>11/08/2011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7CB1999-5BF9-4DFB-9632-C150783FBC9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A7750-626D-484C-B611-F2582C9430AC}" type="datetimeFigureOut">
              <a:rPr lang="es-ES" smtClean="0"/>
              <a:pPr/>
              <a:t>11/08/2011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B1999-5BF9-4DFB-9632-C150783FBC9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CBA7750-626D-484C-B611-F2582C9430AC}" type="datetimeFigureOut">
              <a:rPr lang="es-ES" smtClean="0"/>
              <a:pPr/>
              <a:t>11/08/2011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7CB1999-5BF9-4DFB-9632-C150783FBC9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CBA7750-626D-484C-B611-F2582C9430AC}" type="datetimeFigureOut">
              <a:rPr lang="es-ES" smtClean="0"/>
              <a:pPr/>
              <a:t>11/08/2011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7CB1999-5BF9-4DFB-9632-C150783FBC9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CBA7750-626D-484C-B611-F2582C9430AC}" type="datetimeFigureOut">
              <a:rPr lang="es-ES" smtClean="0"/>
              <a:pPr/>
              <a:t>11/08/2011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7CB1999-5BF9-4DFB-9632-C150783FBC9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A7750-626D-484C-B611-F2582C9430AC}" type="datetimeFigureOut">
              <a:rPr lang="es-ES" smtClean="0"/>
              <a:pPr/>
              <a:t>11/08/2011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B1999-5BF9-4DFB-9632-C150783FBC9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A7750-626D-484C-B611-F2582C9430AC}" type="datetimeFigureOut">
              <a:rPr lang="es-ES" smtClean="0"/>
              <a:pPr/>
              <a:t>11/08/2011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B1999-5BF9-4DFB-9632-C150783FBC9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CBA7750-626D-484C-B611-F2582C9430AC}" type="datetimeFigureOut">
              <a:rPr lang="es-ES" smtClean="0"/>
              <a:pPr/>
              <a:t>11/08/2011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7CB1999-5BF9-4DFB-9632-C150783FBC9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A7750-626D-484C-B611-F2582C9430AC}" type="datetimeFigureOut">
              <a:rPr lang="es-ES" smtClean="0"/>
              <a:pPr/>
              <a:t>11/08/2011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B1999-5BF9-4DFB-9632-C150783FBC9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A7750-626D-484C-B611-F2582C9430AC}" type="datetimeFigureOut">
              <a:rPr lang="es-ES" smtClean="0"/>
              <a:pPr/>
              <a:t>11/08/2011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B1999-5BF9-4DFB-9632-C150783FBC9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CBA7750-626D-484C-B611-F2582C9430AC}" type="datetimeFigureOut">
              <a:rPr lang="es-ES" smtClean="0"/>
              <a:pPr/>
              <a:t>11/08/2011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7CB1999-5BF9-4DFB-9632-C150783FBC9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A7750-626D-484C-B611-F2582C9430AC}" type="datetimeFigureOut">
              <a:rPr lang="es-ES" smtClean="0"/>
              <a:pPr/>
              <a:t>11/08/2011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B1999-5BF9-4DFB-9632-C150783FBC9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CBA7750-626D-484C-B611-F2582C9430AC}" type="datetimeFigureOut">
              <a:rPr lang="es-ES" smtClean="0"/>
              <a:pPr/>
              <a:t>11/08/2011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7CB1999-5BF9-4DFB-9632-C150783FBC9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CBA7750-626D-484C-B611-F2582C9430AC}" type="datetimeFigureOut">
              <a:rPr lang="es-ES" smtClean="0"/>
              <a:pPr/>
              <a:t>11/08/2011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7CB1999-5BF9-4DFB-9632-C150783FBC9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CBA7750-626D-484C-B611-F2582C9430AC}" type="datetimeFigureOut">
              <a:rPr lang="es-ES" smtClean="0"/>
              <a:pPr/>
              <a:t>11/08/2011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7CB1999-5BF9-4DFB-9632-C150783FBC9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CBA7750-626D-484C-B611-F2582C9430AC}" type="datetimeFigureOut">
              <a:rPr lang="es-ES" smtClean="0"/>
              <a:pPr/>
              <a:t>11/08/2011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7CB1999-5BF9-4DFB-9632-C150783FBC9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3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5.xml"/><Relationship Id="rId4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http://aux.iconpedia.net/uploads/249137482.png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5.xml"/><Relationship Id="rId6" Type="http://schemas.openxmlformats.org/officeDocument/2006/relationships/slide" Target="slide2.xml"/><Relationship Id="rId5" Type="http://schemas.openxmlformats.org/officeDocument/2006/relationships/image" Target="http://www.vidadigitalradio.com/wp-content/uploads/2009/04/20060320204852-opera.jpg" TargetMode="Externa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5.xml"/><Relationship Id="rId6" Type="http://schemas.openxmlformats.org/officeDocument/2006/relationships/slide" Target="slide2.xml"/><Relationship Id="rId5" Type="http://schemas.openxmlformats.org/officeDocument/2006/relationships/image" Target="../media/image12.png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928794" y="785794"/>
            <a:ext cx="6715172" cy="1041397"/>
          </a:xfrm>
        </p:spPr>
        <p:txBody>
          <a:bodyPr>
            <a:normAutofit fontScale="90000"/>
          </a:bodyPr>
          <a:lstStyle/>
          <a:p>
            <a:r>
              <a:rPr lang="es-E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/>
            </a:r>
            <a:br>
              <a:rPr lang="es-E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es-ES" sz="40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Taller de office </a:t>
            </a:r>
            <a:br>
              <a:rPr lang="es-ES" sz="40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</a:br>
            <a:r>
              <a:rPr lang="es-ES" sz="33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“I</a:t>
            </a:r>
            <a:r>
              <a:rPr lang="es-ES" sz="33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nternet  y navegadores web”</a:t>
            </a:r>
            <a:endParaRPr lang="es-ES" sz="3300" dirty="0">
              <a:solidFill>
                <a:schemeClr val="accent2">
                  <a:lumMod val="60000"/>
                  <a:lumOff val="40000"/>
                </a:schemeClr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357422" y="4000504"/>
            <a:ext cx="6357982" cy="2357454"/>
          </a:xfrm>
        </p:spPr>
        <p:txBody>
          <a:bodyPr>
            <a:normAutofit/>
          </a:bodyPr>
          <a:lstStyle/>
          <a:p>
            <a:pPr algn="l">
              <a:spcAft>
                <a:spcPts val="1200"/>
              </a:spcAft>
            </a:pPr>
            <a:r>
              <a:rPr lang="es-ES" sz="2000" dirty="0" smtClean="0">
                <a:solidFill>
                  <a:schemeClr val="accent3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Alumno : </a:t>
            </a:r>
            <a:r>
              <a:rPr lang="es-ES" sz="2000" dirty="0" smtClean="0">
                <a:solidFill>
                  <a:schemeClr val="accent3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Victor Palomino Quispe</a:t>
            </a:r>
          </a:p>
          <a:p>
            <a:pPr algn="l">
              <a:spcAft>
                <a:spcPts val="1200"/>
              </a:spcAft>
            </a:pPr>
            <a:r>
              <a:rPr lang="es-ES" sz="2000" dirty="0" smtClean="0">
                <a:solidFill>
                  <a:schemeClr val="accent3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Pagina </a:t>
            </a:r>
            <a:r>
              <a:rPr lang="es-ES" sz="2000" dirty="0" smtClean="0">
                <a:solidFill>
                  <a:schemeClr val="accent3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Web : </a:t>
            </a:r>
            <a:r>
              <a:rPr lang="es-ES" sz="2000" dirty="0" smtClean="0">
                <a:solidFill>
                  <a:schemeClr val="accent3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shadowstorm.webnode.es</a:t>
            </a:r>
          </a:p>
          <a:p>
            <a:pPr algn="l">
              <a:spcAft>
                <a:spcPts val="1200"/>
              </a:spcAft>
            </a:pPr>
            <a:r>
              <a:rPr lang="es-ES" sz="2000" dirty="0" smtClean="0">
                <a:solidFill>
                  <a:schemeClr val="accent3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Horario :  </a:t>
            </a:r>
            <a:r>
              <a:rPr lang="es-ES" sz="2000" dirty="0" smtClean="0">
                <a:solidFill>
                  <a:schemeClr val="accent3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Martes – Jueves / 6:00 pm. – 8:00 pm.</a:t>
            </a:r>
          </a:p>
          <a:p>
            <a:pPr algn="l">
              <a:spcAft>
                <a:spcPts val="1200"/>
              </a:spcAft>
            </a:pPr>
            <a:r>
              <a:rPr lang="es-ES" sz="2000" dirty="0" smtClean="0">
                <a:solidFill>
                  <a:schemeClr val="accent3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Profesor </a:t>
            </a:r>
            <a:r>
              <a:rPr lang="es-ES" sz="2000" dirty="0" smtClean="0">
                <a:solidFill>
                  <a:schemeClr val="accent3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: Victor </a:t>
            </a:r>
            <a:r>
              <a:rPr lang="es-ES" sz="2000" dirty="0" smtClean="0">
                <a:solidFill>
                  <a:schemeClr val="accent3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Espinoza</a:t>
            </a:r>
            <a:endParaRPr lang="es-ES" sz="2000" dirty="0">
              <a:solidFill>
                <a:schemeClr val="accent3">
                  <a:lumMod val="75000"/>
                </a:schemeClr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4" name="3 Imagen" descr="LOGOBC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3372" y="2085326"/>
            <a:ext cx="1796098" cy="17859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5" name="4 Conector recto"/>
          <p:cNvCxnSpPr/>
          <p:nvPr/>
        </p:nvCxnSpPr>
        <p:spPr>
          <a:xfrm>
            <a:off x="1928794" y="1928802"/>
            <a:ext cx="6643734" cy="1588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6300" y="357166"/>
            <a:ext cx="7467600" cy="1143000"/>
          </a:xfrm>
        </p:spPr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s-ES" sz="4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reflection blurRad="12700" stA="50000" endPos="50000" dist="5000" dir="5400000" sy="-100000" rotWithShape="0"/>
                </a:effectLst>
              </a:rPr>
              <a:t>Tabla de contenido</a:t>
            </a:r>
            <a:endParaRPr lang="es-ES" sz="4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528638" y="1885952"/>
            <a:ext cx="7829576" cy="4043378"/>
          </a:xfrm>
        </p:spPr>
        <p:txBody>
          <a:bodyPr>
            <a:normAutofit/>
          </a:bodyPr>
          <a:lstStyle/>
          <a:p>
            <a:r>
              <a:rPr lang="es-ES" sz="3200" dirty="0" smtClean="0">
                <a:solidFill>
                  <a:schemeClr val="accent5">
                    <a:lumMod val="75000"/>
                  </a:schemeClr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s-ES" sz="3200" dirty="0" smtClean="0">
                <a:solidFill>
                  <a:schemeClr val="accent5">
                    <a:lumMod val="75000"/>
                  </a:schemeClr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  <a:hlinkClick r:id="rId2" action="ppaction://hlinksldjump"/>
              </a:rPr>
              <a:t>¿</a:t>
            </a:r>
            <a:r>
              <a:rPr lang="es-ES" sz="3200" dirty="0" smtClean="0">
                <a:solidFill>
                  <a:schemeClr val="accent5">
                    <a:lumMod val="75000"/>
                  </a:schemeClr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  <a:hlinkClick r:id="rId2" action="ppaction://hlinksldjump"/>
              </a:rPr>
              <a:t>Qué es el Internet?</a:t>
            </a:r>
            <a:endParaRPr lang="es-ES" sz="3200" dirty="0" smtClean="0">
              <a:solidFill>
                <a:schemeClr val="accent5">
                  <a:lumMod val="75000"/>
                </a:schemeClr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  <a:hlinkClick r:id="rId3" action="ppaction://hlinksldjump"/>
            </a:endParaRPr>
          </a:p>
          <a:p>
            <a:r>
              <a:rPr lang="es-ES" sz="3200" dirty="0" smtClean="0">
                <a:solidFill>
                  <a:schemeClr val="accent5">
                    <a:lumMod val="75000"/>
                  </a:schemeClr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s-ES" sz="3200" dirty="0" smtClean="0">
                <a:solidFill>
                  <a:schemeClr val="accent5">
                    <a:lumMod val="75000"/>
                  </a:schemeClr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  <a:hlinkClick r:id="rId3" action="ppaction://hlinksldjump"/>
              </a:rPr>
              <a:t>Historia </a:t>
            </a:r>
            <a:r>
              <a:rPr lang="es-ES" sz="3200" dirty="0" smtClean="0">
                <a:solidFill>
                  <a:schemeClr val="accent5">
                    <a:lumMod val="75000"/>
                  </a:schemeClr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  <a:hlinkClick r:id="rId3" action="ppaction://hlinksldjump"/>
              </a:rPr>
              <a:t>del Internet </a:t>
            </a:r>
          </a:p>
          <a:p>
            <a:r>
              <a:rPr lang="es-ES" sz="3200" dirty="0" smtClean="0">
                <a:solidFill>
                  <a:schemeClr val="accent5">
                    <a:lumMod val="75000"/>
                  </a:schemeClr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s-ES" sz="3200" dirty="0" smtClean="0">
                <a:solidFill>
                  <a:schemeClr val="accent5">
                    <a:lumMod val="75000"/>
                  </a:schemeClr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  <a:hlinkClick r:id="rId4" action="ppaction://hlinksldjump"/>
              </a:rPr>
              <a:t>Tipos </a:t>
            </a:r>
            <a:r>
              <a:rPr lang="es-ES" sz="3200" dirty="0" smtClean="0">
                <a:solidFill>
                  <a:schemeClr val="accent5">
                    <a:lumMod val="75000"/>
                  </a:schemeClr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  <a:hlinkClick r:id="rId4" action="ppaction://hlinksldjump"/>
              </a:rPr>
              <a:t>de Navegadores </a:t>
            </a:r>
            <a:r>
              <a:rPr lang="es-ES" sz="3200" dirty="0" smtClean="0">
                <a:solidFill>
                  <a:schemeClr val="accent5">
                    <a:lumMod val="75000"/>
                  </a:schemeClr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  <a:hlinkClick r:id="rId4" action="ppaction://hlinksldjump"/>
              </a:rPr>
              <a:t>web</a:t>
            </a:r>
            <a:endParaRPr lang="es-ES" sz="3200" dirty="0" smtClean="0">
              <a:solidFill>
                <a:schemeClr val="accent5">
                  <a:lumMod val="75000"/>
                </a:schemeClr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  <a:p>
            <a:r>
              <a:rPr lang="es-ES" sz="3200" dirty="0" smtClean="0">
                <a:solidFill>
                  <a:schemeClr val="accent5">
                    <a:lumMod val="75000"/>
                  </a:schemeClr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s-ES" sz="3200" dirty="0" smtClean="0">
                <a:solidFill>
                  <a:schemeClr val="accent5">
                    <a:lumMod val="75000"/>
                  </a:schemeClr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  <a:hlinkClick r:id="rId5" action="ppaction://hlinksldjump"/>
              </a:rPr>
              <a:t>Tipos de Navegadores web ( 2º )</a:t>
            </a:r>
            <a:endParaRPr lang="es-ES" sz="3200" dirty="0" smtClean="0">
              <a:solidFill>
                <a:schemeClr val="accent5">
                  <a:lumMod val="75000"/>
                </a:schemeClr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  <a:hlinkClick r:id="rId3" action="ppaction://hlinksldjump"/>
            </a:endParaRPr>
          </a:p>
          <a:p>
            <a:r>
              <a:rPr lang="es-ES" sz="3200" dirty="0" smtClean="0">
                <a:solidFill>
                  <a:schemeClr val="accent5">
                    <a:lumMod val="75000"/>
                  </a:schemeClr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s-ES" sz="3200" dirty="0" smtClean="0">
                <a:solidFill>
                  <a:schemeClr val="accent5">
                    <a:lumMod val="75000"/>
                  </a:schemeClr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  <a:hlinkClick r:id="rId6" action="ppaction://hlinksldjump"/>
              </a:rPr>
              <a:t>Tipos </a:t>
            </a:r>
            <a:r>
              <a:rPr lang="es-ES" sz="3200" dirty="0" smtClean="0">
                <a:solidFill>
                  <a:schemeClr val="accent5">
                    <a:lumMod val="75000"/>
                  </a:schemeClr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  <a:hlinkClick r:id="rId6" action="ppaction://hlinksldjump"/>
              </a:rPr>
              <a:t>de Paginas </a:t>
            </a:r>
            <a:r>
              <a:rPr lang="es-ES" sz="3200" dirty="0" smtClean="0">
                <a:solidFill>
                  <a:schemeClr val="accent5">
                    <a:lumMod val="75000"/>
                  </a:schemeClr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  <a:hlinkClick r:id="rId6" action="ppaction://hlinksldjump"/>
              </a:rPr>
              <a:t>Web</a:t>
            </a:r>
            <a:endParaRPr lang="es-ES" sz="3200" dirty="0" smtClean="0">
              <a:solidFill>
                <a:schemeClr val="accent5">
                  <a:lumMod val="75000"/>
                </a:schemeClr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  <a:p>
            <a:r>
              <a:rPr lang="es-ES" sz="3200" dirty="0" smtClean="0">
                <a:solidFill>
                  <a:schemeClr val="accent5">
                    <a:lumMod val="75000"/>
                  </a:schemeClr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s-ES" sz="3200" dirty="0" smtClean="0">
                <a:solidFill>
                  <a:schemeClr val="accent5">
                    <a:lumMod val="75000"/>
                  </a:schemeClr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  <a:hlinkClick r:id="rId7" action="ppaction://hlinksldjump"/>
              </a:rPr>
              <a:t>Paginas web para correos electrónicos</a:t>
            </a:r>
            <a:endParaRPr lang="es-ES" sz="3200" dirty="0" smtClean="0">
              <a:solidFill>
                <a:schemeClr val="accent5">
                  <a:lumMod val="75000"/>
                </a:schemeClr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  <a:hlinkClick r:id="rId3" action="ppaction://hlinksldjump"/>
            </a:endParaRPr>
          </a:p>
          <a:p>
            <a:endParaRPr lang="es-ES" sz="4400" dirty="0">
              <a:solidFill>
                <a:schemeClr val="bg2">
                  <a:lumMod val="50000"/>
                </a:schemeClr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cxnSp>
        <p:nvCxnSpPr>
          <p:cNvPr id="5" name="4 Conector recto"/>
          <p:cNvCxnSpPr/>
          <p:nvPr/>
        </p:nvCxnSpPr>
        <p:spPr>
          <a:xfrm>
            <a:off x="571472" y="1714488"/>
            <a:ext cx="8001056" cy="1588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7" name="6 Elipse">
            <a:hlinkClick r:id="rId8" action="ppaction://hlinksldjump"/>
          </p:cNvPr>
          <p:cNvSpPr/>
          <p:nvPr/>
        </p:nvSpPr>
        <p:spPr>
          <a:xfrm>
            <a:off x="8174394" y="5742312"/>
            <a:ext cx="500066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6300" y="274638"/>
            <a:ext cx="7467600" cy="1143000"/>
          </a:xfrm>
        </p:spPr>
        <p:txBody>
          <a:bodyPr>
            <a:normAutofit/>
          </a:bodyPr>
          <a:lstStyle/>
          <a:p>
            <a:r>
              <a:rPr lang="es-ES" sz="4800" b="1" cap="none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¿Qué es el Internet?</a:t>
            </a:r>
            <a:endParaRPr lang="es-ES" sz="4800" b="1" cap="none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785958"/>
            <a:ext cx="3900486" cy="4572000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es-PE" sz="2500" dirty="0" smtClean="0">
                <a:solidFill>
                  <a:srgbClr val="00B050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Internet es un conjunto descentralizado de redes de comunicación interconectadas que utilizan la familia de protocolos TCP/IP, garantizando que las redes físicas heterogéneas que la componen funcionen como una red lógica única, de alcance mundial. </a:t>
            </a:r>
            <a:endParaRPr lang="es-ES" sz="2500" dirty="0" smtClean="0">
              <a:solidFill>
                <a:srgbClr val="00B050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  <a:p>
            <a:pPr fontAlgn="base"/>
            <a:endParaRPr lang="es-ES" dirty="0" smtClean="0"/>
          </a:p>
          <a:p>
            <a:endParaRPr lang="es-ES" dirty="0"/>
          </a:p>
        </p:txBody>
      </p:sp>
      <p:pic>
        <p:nvPicPr>
          <p:cNvPr id="1027" name="Picture 3" descr="C:\Archivos de programa\Microsoft Office\MEDIA\CAGCAT10\j030052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3" y="2163119"/>
            <a:ext cx="3714776" cy="319470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cxnSp>
        <p:nvCxnSpPr>
          <p:cNvPr id="16" name="15 Conector recto"/>
          <p:cNvCxnSpPr/>
          <p:nvPr/>
        </p:nvCxnSpPr>
        <p:spPr>
          <a:xfrm>
            <a:off x="571472" y="1571612"/>
            <a:ext cx="8001056" cy="1588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7" name="6 Elipse">
            <a:hlinkClick r:id="rId3" action="ppaction://hlinksldjump"/>
          </p:cNvPr>
          <p:cNvSpPr/>
          <p:nvPr/>
        </p:nvSpPr>
        <p:spPr>
          <a:xfrm>
            <a:off x="8174394" y="5742312"/>
            <a:ext cx="500066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19176" y="274638"/>
            <a:ext cx="7467600" cy="1143000"/>
          </a:xfrm>
        </p:spPr>
        <p:txBody>
          <a:bodyPr>
            <a:normAutofit/>
          </a:bodyPr>
          <a:lstStyle/>
          <a:p>
            <a:r>
              <a:rPr lang="es-E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historia del internet</a:t>
            </a:r>
            <a:endParaRPr lang="es-ES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857396"/>
            <a:ext cx="3829048" cy="4572000"/>
          </a:xfrm>
        </p:spPr>
        <p:txBody>
          <a:bodyPr>
            <a:normAutofit fontScale="85000" lnSpcReduction="10000"/>
          </a:bodyPr>
          <a:lstStyle/>
          <a:p>
            <a:r>
              <a:rPr lang="es-PE" dirty="0" smtClean="0">
                <a:solidFill>
                  <a:srgbClr val="7030A0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Sus orígenes se remontan a la década de 1960, dentro de ARPA (hoy DARPA), como respuesta a la necesidad de esta organización de buscar mejores maneras de usar los computadores de ese entonces, pero enfrentados al problema de que los principales investigadores y laboratorios deseaban tener sus propios computadores, lo que no sólo era más costoso, sino que provocaba una duplicación de esfuerzos y recursos. </a:t>
            </a:r>
            <a:endParaRPr lang="es-ES" dirty="0">
              <a:solidFill>
                <a:srgbClr val="7030A0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cxnSp>
        <p:nvCxnSpPr>
          <p:cNvPr id="8" name="7 Conector recto"/>
          <p:cNvCxnSpPr/>
          <p:nvPr/>
        </p:nvCxnSpPr>
        <p:spPr>
          <a:xfrm>
            <a:off x="571472" y="1571612"/>
            <a:ext cx="8001056" cy="1588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7" name="6 Elipse">
            <a:hlinkClick r:id="rId2" action="ppaction://hlinksldjump"/>
          </p:cNvPr>
          <p:cNvSpPr/>
          <p:nvPr/>
        </p:nvSpPr>
        <p:spPr>
          <a:xfrm>
            <a:off x="8174394" y="5742312"/>
            <a:ext cx="500066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86" y="2571764"/>
            <a:ext cx="2857500" cy="285750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76200" cap="sq">
            <a:solidFill>
              <a:schemeClr val="accent1">
                <a:lumMod val="50000"/>
              </a:schemeClr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24" y="357174"/>
            <a:ext cx="7467600" cy="1143000"/>
          </a:xfrm>
        </p:spPr>
        <p:txBody>
          <a:bodyPr>
            <a:normAutofit/>
          </a:bodyPr>
          <a:lstStyle/>
          <a:p>
            <a:r>
              <a:rPr lang="es-ES" sz="5400" b="1" cap="none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Monotype Corsiva" pitchFamily="66" charset="0"/>
              </a:rPr>
              <a:t>Tipos de navegadores Web</a:t>
            </a:r>
            <a:endParaRPr lang="es-ES" sz="5400" b="1" cap="none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4286256"/>
            <a:ext cx="3900486" cy="2071702"/>
          </a:xfrm>
        </p:spPr>
        <p:txBody>
          <a:bodyPr>
            <a:normAutofit/>
          </a:bodyPr>
          <a:lstStyle/>
          <a:p>
            <a:r>
              <a:rPr lang="es-PE" sz="2000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Google Chrome es un navegador web desarrollado por Google y compilado con base en componentes de código abierto</a:t>
            </a:r>
            <a:endParaRPr lang="es-ES" sz="2000" dirty="0" smtClean="0"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857364"/>
            <a:ext cx="3900486" cy="2071702"/>
          </a:xfrm>
        </p:spPr>
        <p:txBody>
          <a:bodyPr>
            <a:normAutofit fontScale="85000" lnSpcReduction="10000"/>
          </a:bodyPr>
          <a:lstStyle/>
          <a:p>
            <a:r>
              <a:rPr lang="es-PE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Windows Internet Explorer , conocido comúnmente como IE, es un navegador web desarrollado por Microsoft para el sistema operativo Microsoft Windows desde 1995. </a:t>
            </a:r>
            <a:endParaRPr lang="es-ES" dirty="0"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29700" name="Picture 4" descr="http://tecnolatino.com/wp-content/uploads/2010/07/errores_Internet-Explorer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8182" r="17172"/>
          <a:stretch>
            <a:fillRect/>
          </a:stretch>
        </p:blipFill>
        <p:spPr bwMode="auto">
          <a:xfrm>
            <a:off x="5500694" y="1714488"/>
            <a:ext cx="2000264" cy="2062772"/>
          </a:xfrm>
          <a:prstGeom prst="rect">
            <a:avLst/>
          </a:prstGeom>
          <a:noFill/>
        </p:spPr>
      </p:pic>
      <p:cxnSp>
        <p:nvCxnSpPr>
          <p:cNvPr id="9" name="8 Conector recto"/>
          <p:cNvCxnSpPr/>
          <p:nvPr/>
        </p:nvCxnSpPr>
        <p:spPr>
          <a:xfrm>
            <a:off x="571472" y="1571612"/>
            <a:ext cx="8001056" cy="1588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29702" name="Picture 6" descr="http://www.circulodemaquetadores.com/images/google-chrome-logo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2740" r="15864"/>
          <a:stretch>
            <a:fillRect/>
          </a:stretch>
        </p:blipFill>
        <p:spPr bwMode="auto">
          <a:xfrm>
            <a:off x="5715008" y="4357694"/>
            <a:ext cx="1643074" cy="1643074"/>
          </a:xfrm>
          <a:prstGeom prst="rect">
            <a:avLst/>
          </a:prstGeom>
          <a:noFill/>
        </p:spPr>
      </p:pic>
      <p:cxnSp>
        <p:nvCxnSpPr>
          <p:cNvPr id="11" name="10 Conector recto"/>
          <p:cNvCxnSpPr/>
          <p:nvPr/>
        </p:nvCxnSpPr>
        <p:spPr>
          <a:xfrm>
            <a:off x="571472" y="4071942"/>
            <a:ext cx="8001056" cy="1588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2" name="11 Elipse">
            <a:hlinkClick r:id="rId4" action="ppaction://hlinksldjump"/>
          </p:cNvPr>
          <p:cNvSpPr/>
          <p:nvPr/>
        </p:nvSpPr>
        <p:spPr>
          <a:xfrm>
            <a:off x="8174394" y="5742312"/>
            <a:ext cx="500066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357174"/>
            <a:ext cx="8501122" cy="1143000"/>
          </a:xfrm>
        </p:spPr>
        <p:txBody>
          <a:bodyPr>
            <a:noAutofit/>
          </a:bodyPr>
          <a:lstStyle/>
          <a:p>
            <a:r>
              <a:rPr lang="es-ES" sz="5400" b="1" cap="none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Monotype Corsiva" pitchFamily="66" charset="0"/>
              </a:rPr>
              <a:t>Tipos de navegadores Web   ( 2º )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71514" y="4214818"/>
            <a:ext cx="4329114" cy="2000264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s-PE" sz="2000" dirty="0" smtClean="0">
                <a:solidFill>
                  <a:schemeClr val="bg2">
                    <a:lumMod val="50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Opera es un navegador web y suite de Internet creado por la empresa noruega Opera Software, capaz de realizar múltiples tareas como navegar por sitios web.</a:t>
            </a:r>
            <a:endParaRPr lang="es-ES" sz="2000" dirty="0" smtClean="0">
              <a:solidFill>
                <a:schemeClr val="bg2">
                  <a:lumMod val="50000"/>
                </a:schemeClr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</a:effectLst>
            </a:endParaRPr>
          </a:p>
        </p:txBody>
      </p:sp>
      <p:cxnSp>
        <p:nvCxnSpPr>
          <p:cNvPr id="6" name="5 Conector recto"/>
          <p:cNvCxnSpPr/>
          <p:nvPr/>
        </p:nvCxnSpPr>
        <p:spPr>
          <a:xfrm>
            <a:off x="571472" y="1571612"/>
            <a:ext cx="8001056" cy="1588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571472" y="4071942"/>
            <a:ext cx="8001056" cy="1588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8" name="2 Marcador de contenido"/>
          <p:cNvSpPr txBox="1">
            <a:spLocks/>
          </p:cNvSpPr>
          <p:nvPr/>
        </p:nvSpPr>
        <p:spPr>
          <a:xfrm>
            <a:off x="671514" y="1857364"/>
            <a:ext cx="4043362" cy="200026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2 Marcador de contenido"/>
          <p:cNvSpPr>
            <a:spLocks noGrp="1"/>
          </p:cNvSpPr>
          <p:nvPr>
            <p:ph sz="quarter" idx="1"/>
          </p:nvPr>
        </p:nvSpPr>
        <p:spPr>
          <a:xfrm>
            <a:off x="671514" y="1785926"/>
            <a:ext cx="4043362" cy="2000264"/>
          </a:xfrm>
        </p:spPr>
        <p:txBody>
          <a:bodyPr>
            <a:normAutofit fontScale="92500" lnSpcReduction="10000"/>
          </a:bodyPr>
          <a:lstStyle/>
          <a:p>
            <a:r>
              <a:rPr lang="es-PE" dirty="0" smtClean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Mozilla Firefox es un navegador web libre y de código abierto descendiente de Mozilla Application Suite y desarrollado por la Fundación Mozilla.</a:t>
            </a:r>
            <a:endParaRPr lang="es-ES" dirty="0"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30723" name="Picture 3" descr="http://aux.iconpedia.net/uploads/249137482.png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5786446" y="2000240"/>
            <a:ext cx="1819286" cy="1819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4" name="Picture 4" descr="http://www.vidadigitalradio.com/wp-content/uploads/2009/04/20060320204852-opera.jpg"/>
          <p:cNvPicPr>
            <a:picLocks noChangeAspect="1" noChangeArrowheads="1"/>
          </p:cNvPicPr>
          <p:nvPr/>
        </p:nvPicPr>
        <p:blipFill>
          <a:blip r:embed="rId4" r:link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268" t="6435" r="8499" b="13126"/>
          <a:stretch>
            <a:fillRect/>
          </a:stretch>
        </p:blipFill>
        <p:spPr bwMode="auto">
          <a:xfrm>
            <a:off x="5643570" y="4357694"/>
            <a:ext cx="1928826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10 Elipse">
            <a:hlinkClick r:id="rId6" action="ppaction://hlinksldjump"/>
          </p:cNvPr>
          <p:cNvSpPr/>
          <p:nvPr/>
        </p:nvSpPr>
        <p:spPr>
          <a:xfrm>
            <a:off x="8174394" y="5742312"/>
            <a:ext cx="500066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24" y="274638"/>
            <a:ext cx="7467600" cy="1143000"/>
          </a:xfrm>
        </p:spPr>
        <p:txBody>
          <a:bodyPr>
            <a:normAutofit/>
          </a:bodyPr>
          <a:lstStyle/>
          <a:p>
            <a:r>
              <a:rPr lang="es-ES" sz="4400" b="1" cap="none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50800" algn="tl" rotWithShape="0">
                    <a:srgbClr val="000000"/>
                  </a:outerShdw>
                </a:effectLst>
                <a:latin typeface="Algerian" pitchFamily="82" charset="0"/>
              </a:rPr>
              <a:t>Tipos de paginas Web</a:t>
            </a:r>
            <a:endParaRPr lang="es-ES" sz="4400" b="1" cap="none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7030A0"/>
              </a:solidFill>
              <a:effectLst>
                <a:glow rad="101600">
                  <a:schemeClr val="accent3">
                    <a:satMod val="175000"/>
                    <a:alpha val="40000"/>
                  </a:schemeClr>
                </a:glow>
                <a:outerShdw blurRad="50800" algn="tl" rotWithShape="0">
                  <a:srgbClr val="000000"/>
                </a:outerShdw>
              </a:effectLst>
              <a:latin typeface="Algerian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557210" y="1928802"/>
            <a:ext cx="3657600" cy="4429156"/>
          </a:xfrm>
        </p:spPr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es-ES" sz="1600" dirty="0" smtClean="0">
                <a:solidFill>
                  <a:schemeClr val="bg2">
                    <a:lumMod val="1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PAGINA WEB ESTÁTICA</a:t>
            </a:r>
          </a:p>
          <a:p>
            <a:pPr>
              <a:spcAft>
                <a:spcPts val="600"/>
              </a:spcAft>
            </a:pPr>
            <a:r>
              <a:rPr lang="es-ES" sz="1600" dirty="0" smtClean="0">
                <a:solidFill>
                  <a:schemeClr val="bg2">
                    <a:lumMod val="1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PAGINA WEB ANIMADA </a:t>
            </a:r>
          </a:p>
          <a:p>
            <a:pPr>
              <a:spcAft>
                <a:spcPts val="600"/>
              </a:spcAft>
            </a:pPr>
            <a:r>
              <a:rPr lang="es-ES" sz="1600" dirty="0" smtClean="0">
                <a:solidFill>
                  <a:schemeClr val="bg2">
                    <a:lumMod val="1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PAGINA WEB DINÁMICA</a:t>
            </a:r>
          </a:p>
          <a:p>
            <a:pPr>
              <a:spcAft>
                <a:spcPts val="600"/>
              </a:spcAft>
            </a:pPr>
            <a:r>
              <a:rPr lang="es-ES" sz="1600" dirty="0" smtClean="0">
                <a:solidFill>
                  <a:schemeClr val="bg2">
                    <a:lumMod val="1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PORTAL</a:t>
            </a:r>
          </a:p>
          <a:p>
            <a:pPr>
              <a:spcAft>
                <a:spcPts val="600"/>
              </a:spcAft>
            </a:pPr>
            <a:r>
              <a:rPr lang="es-ES" sz="1600" dirty="0" smtClean="0">
                <a:solidFill>
                  <a:schemeClr val="bg2">
                    <a:lumMod val="1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TIENDA VIRTUAL O COMERCIO ELECTRÓNICO</a:t>
            </a:r>
          </a:p>
          <a:p>
            <a:pPr>
              <a:spcAft>
                <a:spcPts val="600"/>
              </a:spcAft>
            </a:pPr>
            <a:r>
              <a:rPr lang="es-ES" sz="1600" dirty="0" smtClean="0">
                <a:solidFill>
                  <a:schemeClr val="bg2">
                    <a:lumMod val="1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GESTOR DE CONTENIDOS</a:t>
            </a:r>
          </a:p>
          <a:p>
            <a:pPr>
              <a:spcAft>
                <a:spcPts val="600"/>
              </a:spcAft>
            </a:pPr>
            <a:r>
              <a:rPr lang="es-ES" sz="1600" dirty="0" smtClean="0">
                <a:solidFill>
                  <a:schemeClr val="bg2">
                    <a:lumMod val="1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SITIO WEBLOG</a:t>
            </a:r>
          </a:p>
          <a:p>
            <a:pPr>
              <a:spcAft>
                <a:spcPts val="600"/>
              </a:spcAft>
            </a:pPr>
            <a:r>
              <a:rPr lang="es-ES" sz="1600" dirty="0" smtClean="0">
                <a:solidFill>
                  <a:schemeClr val="bg2">
                    <a:lumMod val="1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SITIO DE EMPRESA</a:t>
            </a:r>
          </a:p>
          <a:p>
            <a:pPr>
              <a:spcAft>
                <a:spcPts val="600"/>
              </a:spcAft>
            </a:pPr>
            <a:r>
              <a:rPr lang="es-ES" sz="1600" dirty="0" smtClean="0">
                <a:solidFill>
                  <a:schemeClr val="bg2">
                    <a:lumMod val="1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SITIO DE DESARROLLO</a:t>
            </a:r>
          </a:p>
          <a:p>
            <a:pPr>
              <a:spcAft>
                <a:spcPts val="600"/>
              </a:spcAft>
            </a:pPr>
            <a:r>
              <a:rPr lang="es-ES" sz="1600" dirty="0" smtClean="0">
                <a:solidFill>
                  <a:schemeClr val="bg2">
                    <a:lumMod val="1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SITIO DE DESCARGAS</a:t>
            </a:r>
          </a:p>
          <a:p>
            <a:pPr>
              <a:spcAft>
                <a:spcPts val="600"/>
              </a:spcAft>
            </a:pPr>
            <a:r>
              <a:rPr lang="es-ES" sz="1600" dirty="0" smtClean="0">
                <a:solidFill>
                  <a:schemeClr val="bg2">
                    <a:lumMod val="1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SITIO DE JUEGOS</a:t>
            </a:r>
          </a:p>
          <a:p>
            <a:endParaRPr lang="es-ES" sz="1600" dirty="0" smtClean="0"/>
          </a:p>
          <a:p>
            <a:endParaRPr lang="es-ES" sz="1600" dirty="0" smtClean="0"/>
          </a:p>
          <a:p>
            <a:endParaRPr lang="es-ES" sz="1600" dirty="0" smtClean="0"/>
          </a:p>
          <a:p>
            <a:endParaRPr lang="es-ES" sz="1600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571472" y="1571612"/>
            <a:ext cx="8001056" cy="1588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" name="2 Marcador de contenido"/>
          <p:cNvSpPr>
            <a:spLocks noGrp="1"/>
          </p:cNvSpPr>
          <p:nvPr>
            <p:ph sz="quarter" idx="1"/>
          </p:nvPr>
        </p:nvSpPr>
        <p:spPr>
          <a:xfrm>
            <a:off x="4643438" y="1928802"/>
            <a:ext cx="3929090" cy="4429156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</a:pPr>
            <a:r>
              <a:rPr lang="es-ES" sz="1600" dirty="0" smtClean="0">
                <a:solidFill>
                  <a:schemeClr val="bg2">
                    <a:lumMod val="1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SITIO DE NOTICIAS </a:t>
            </a:r>
          </a:p>
          <a:p>
            <a:pPr>
              <a:spcAft>
                <a:spcPts val="600"/>
              </a:spcAft>
            </a:pPr>
            <a:r>
              <a:rPr lang="es-ES" sz="1600" dirty="0" smtClean="0">
                <a:solidFill>
                  <a:schemeClr val="bg2">
                    <a:lumMod val="1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SITIO PORNOGRÁFICO</a:t>
            </a:r>
          </a:p>
          <a:p>
            <a:pPr>
              <a:spcAft>
                <a:spcPts val="600"/>
              </a:spcAft>
            </a:pPr>
            <a:r>
              <a:rPr lang="es-ES" sz="1600" dirty="0" smtClean="0">
                <a:solidFill>
                  <a:schemeClr val="bg2">
                    <a:lumMod val="1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SITIO BUSCADOR </a:t>
            </a:r>
          </a:p>
          <a:p>
            <a:pPr>
              <a:spcAft>
                <a:spcPts val="600"/>
              </a:spcAft>
            </a:pPr>
            <a:r>
              <a:rPr lang="es-ES" sz="1600" dirty="0" smtClean="0">
                <a:solidFill>
                  <a:schemeClr val="bg2">
                    <a:lumMod val="1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SITIO SHOCK</a:t>
            </a:r>
          </a:p>
          <a:p>
            <a:pPr>
              <a:spcAft>
                <a:spcPts val="600"/>
              </a:spcAft>
            </a:pPr>
            <a:r>
              <a:rPr lang="es-ES" sz="1600" dirty="0" smtClean="0">
                <a:solidFill>
                  <a:schemeClr val="bg2">
                    <a:lumMod val="1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SITIO PERSONAL</a:t>
            </a:r>
          </a:p>
          <a:p>
            <a:pPr>
              <a:spcAft>
                <a:spcPts val="600"/>
              </a:spcAft>
            </a:pPr>
            <a:r>
              <a:rPr lang="es-ES" sz="1600" dirty="0" smtClean="0">
                <a:solidFill>
                  <a:schemeClr val="bg2">
                    <a:lumMod val="1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SITIO WEB 2.0</a:t>
            </a:r>
          </a:p>
          <a:p>
            <a:pPr>
              <a:spcAft>
                <a:spcPts val="600"/>
              </a:spcAft>
            </a:pPr>
            <a:r>
              <a:rPr lang="es-ES" sz="1600" dirty="0" smtClean="0">
                <a:solidFill>
                  <a:schemeClr val="bg2">
                    <a:lumMod val="1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SITIO WIKI</a:t>
            </a:r>
          </a:p>
          <a:p>
            <a:pPr>
              <a:spcAft>
                <a:spcPts val="600"/>
              </a:spcAft>
            </a:pPr>
            <a:r>
              <a:rPr lang="es-ES" sz="1600" dirty="0" smtClean="0">
                <a:solidFill>
                  <a:schemeClr val="bg2">
                    <a:lumMod val="1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SITIO POLÍTICO</a:t>
            </a:r>
          </a:p>
          <a:p>
            <a:pPr>
              <a:spcAft>
                <a:spcPts val="600"/>
              </a:spcAft>
            </a:pPr>
            <a:r>
              <a:rPr lang="es-ES" sz="1600" dirty="0" smtClean="0">
                <a:solidFill>
                  <a:schemeClr val="bg2">
                    <a:lumMod val="1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SITIO DE RATING</a:t>
            </a:r>
          </a:p>
          <a:p>
            <a:pPr>
              <a:spcAft>
                <a:spcPts val="600"/>
              </a:spcAft>
            </a:pPr>
            <a:r>
              <a:rPr lang="es-ES" sz="1600" dirty="0" smtClean="0">
                <a:solidFill>
                  <a:schemeClr val="bg2">
                    <a:lumMod val="1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SITIOS EDUCATIVOS</a:t>
            </a:r>
          </a:p>
          <a:p>
            <a:pPr>
              <a:spcAft>
                <a:spcPts val="600"/>
              </a:spcAft>
            </a:pPr>
            <a:r>
              <a:rPr lang="es-ES" sz="1600" dirty="0" smtClean="0">
                <a:solidFill>
                  <a:schemeClr val="bg2">
                    <a:lumMod val="1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SITIO SPAM</a:t>
            </a:r>
          </a:p>
          <a:p>
            <a:endParaRPr lang="es-ES" sz="1600" dirty="0" smtClean="0"/>
          </a:p>
          <a:p>
            <a:endParaRPr lang="es-ES" sz="1600" dirty="0" smtClean="0"/>
          </a:p>
          <a:p>
            <a:endParaRPr lang="es-ES" sz="1600" dirty="0"/>
          </a:p>
        </p:txBody>
      </p:sp>
      <p:sp>
        <p:nvSpPr>
          <p:cNvPr id="8" name="7 Elipse">
            <a:hlinkClick r:id="rId2" action="ppaction://hlinksldjump"/>
          </p:cNvPr>
          <p:cNvSpPr/>
          <p:nvPr/>
        </p:nvSpPr>
        <p:spPr>
          <a:xfrm>
            <a:off x="8174394" y="5742312"/>
            <a:ext cx="500066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http://3.bp.blogspot.com/-HznMdgEdeCc/Ta7g0YufMuI/AAAAAAAAACg/FsSYstcfziw/s1600/correo+electronico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4016" y="1428736"/>
            <a:ext cx="8229950" cy="5072098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6300" y="357174"/>
            <a:ext cx="7467600" cy="1143000"/>
          </a:xfrm>
        </p:spPr>
        <p:txBody>
          <a:bodyPr/>
          <a:lstStyle/>
          <a:p>
            <a:r>
              <a:rPr lang="es-ES" b="1" cap="none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PAGINAS WEB PARA CORREOS ELECTRÓNICOS</a:t>
            </a:r>
            <a:endParaRPr lang="es-ES" b="1" cap="none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928834"/>
            <a:ext cx="4257676" cy="4572000"/>
          </a:xfrm>
        </p:spPr>
        <p:txBody>
          <a:bodyPr>
            <a:normAutofit fontScale="85000" lnSpcReduction="20000"/>
          </a:bodyPr>
          <a:lstStyle/>
          <a:p>
            <a:r>
              <a:rPr lang="es-ES" dirty="0" smtClean="0">
                <a:solidFill>
                  <a:schemeClr val="accent2">
                    <a:lumMod val="75000"/>
                  </a:schemeClr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MSN (abreviación de The MicroSoft Network) es una colección de servicios de internet ofrecidos por Microsoft</a:t>
            </a:r>
            <a:r>
              <a:rPr lang="es-ES" dirty="0" smtClean="0">
                <a:solidFill>
                  <a:schemeClr val="accent2">
                    <a:lumMod val="75000"/>
                  </a:schemeClr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.</a:t>
            </a:r>
          </a:p>
          <a:p>
            <a:r>
              <a:rPr lang="es-ES" dirty="0" smtClean="0">
                <a:solidFill>
                  <a:schemeClr val="accent2">
                    <a:lumMod val="75000"/>
                  </a:schemeClr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Yahoo! Inc. es una empresa global de medios con sede en Estados Unidos, cuya misión es "ser el servicio global de Internet más esencial para consumidores y negocios</a:t>
            </a:r>
            <a:r>
              <a:rPr lang="es-ES" dirty="0" smtClean="0">
                <a:solidFill>
                  <a:schemeClr val="accent2">
                    <a:lumMod val="75000"/>
                  </a:schemeClr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".</a:t>
            </a:r>
          </a:p>
          <a:p>
            <a:r>
              <a:rPr lang="es-ES" dirty="0" smtClean="0">
                <a:solidFill>
                  <a:schemeClr val="accent2">
                    <a:lumMod val="75000"/>
                  </a:schemeClr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Gmail, llamado en otros lugares Google Mail </a:t>
            </a:r>
            <a:r>
              <a:rPr lang="es-ES" dirty="0" smtClean="0">
                <a:solidFill>
                  <a:schemeClr val="accent2">
                    <a:lumMod val="75000"/>
                  </a:schemeClr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por </a:t>
            </a:r>
            <a:r>
              <a:rPr lang="es-ES" dirty="0" smtClean="0">
                <a:solidFill>
                  <a:schemeClr val="accent2">
                    <a:lumMod val="75000"/>
                  </a:schemeClr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problemas legales</a:t>
            </a:r>
            <a:r>
              <a:rPr lang="es-ES" dirty="0" smtClean="0">
                <a:solidFill>
                  <a:schemeClr val="accent2">
                    <a:lumMod val="75000"/>
                  </a:schemeClr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, </a:t>
            </a:r>
            <a:r>
              <a:rPr lang="es-ES" dirty="0" smtClean="0">
                <a:solidFill>
                  <a:schemeClr val="accent2">
                    <a:lumMod val="75000"/>
                  </a:schemeClr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es un servicio de correo electrónico con posibilidades POP3 e IMAP gratuito proporcionado por la empresa estadounidense Google </a:t>
            </a:r>
            <a:endParaRPr lang="es-ES" dirty="0" smtClean="0">
              <a:solidFill>
                <a:schemeClr val="accent2">
                  <a:lumMod val="75000"/>
                </a:schemeClr>
              </a:solidFill>
              <a:effectLst>
                <a:glow rad="1397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cxnSp>
        <p:nvCxnSpPr>
          <p:cNvPr id="5" name="4 Conector recto"/>
          <p:cNvCxnSpPr/>
          <p:nvPr/>
        </p:nvCxnSpPr>
        <p:spPr>
          <a:xfrm>
            <a:off x="571472" y="1571612"/>
            <a:ext cx="8001056" cy="1588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31748" name="Picture 4" descr="http://zavordigital.com/blog/wp-content/uploads/2011/05/yahoo_messenger_logo.png"/>
          <p:cNvPicPr>
            <a:picLocks noChangeAspect="1" noChangeArrowheads="1"/>
          </p:cNvPicPr>
          <p:nvPr/>
        </p:nvPicPr>
        <p:blipFill>
          <a:blip r:embed="rId3"/>
          <a:srcRect t="8696" b="8696"/>
          <a:stretch>
            <a:fillRect/>
          </a:stretch>
        </p:blipFill>
        <p:spPr bwMode="auto">
          <a:xfrm>
            <a:off x="6000760" y="3429000"/>
            <a:ext cx="1571636" cy="1143008"/>
          </a:xfrm>
          <a:prstGeom prst="rect">
            <a:avLst/>
          </a:prstGeom>
          <a:noFill/>
        </p:spPr>
      </p:pic>
      <p:pic>
        <p:nvPicPr>
          <p:cNvPr id="31750" name="Picture 6" descr="http://crearcuentahotmail.net/wp-content/uploads/2011/02/windows-live-messenger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2000240"/>
            <a:ext cx="1154553" cy="1000132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6667" b="16667"/>
          <a:stretch>
            <a:fillRect/>
          </a:stretch>
        </p:blipFill>
        <p:spPr bwMode="auto">
          <a:xfrm>
            <a:off x="5929322" y="5072074"/>
            <a:ext cx="1717055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9 Elipse">
            <a:hlinkClick r:id="rId6" action="ppaction://hlinksldjump"/>
          </p:cNvPr>
          <p:cNvSpPr/>
          <p:nvPr/>
        </p:nvSpPr>
        <p:spPr>
          <a:xfrm>
            <a:off x="8174394" y="5742312"/>
            <a:ext cx="500066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Mirador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tro">
    <a:dk1>
      <a:sysClr val="windowText" lastClr="000000"/>
    </a:dk1>
    <a:lt1>
      <a:sysClr val="window" lastClr="FFFFFF"/>
    </a:lt1>
    <a:dk2>
      <a:srgbClr val="4E5B6F"/>
    </a:dk2>
    <a:lt2>
      <a:srgbClr val="D6ECFF"/>
    </a:lt2>
    <a:accent1>
      <a:srgbClr val="7FD13B"/>
    </a:accent1>
    <a:accent2>
      <a:srgbClr val="EA157A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EB8803"/>
    </a:hlink>
    <a:folHlink>
      <a:srgbClr val="5F779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149</TotalTime>
  <Words>436</Words>
  <Application>Microsoft Office PowerPoint</Application>
  <PresentationFormat>Presentación en pantalla (4:3)</PresentationFormat>
  <Paragraphs>52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8</vt:i4>
      </vt:variant>
    </vt:vector>
  </HeadingPairs>
  <TitlesOfParts>
    <vt:vector size="10" baseType="lpstr">
      <vt:lpstr>Mirador</vt:lpstr>
      <vt:lpstr>1_Mirador</vt:lpstr>
      <vt:lpstr> Taller de office  “Internet  y navegadores web”</vt:lpstr>
      <vt:lpstr>Tabla de contenido</vt:lpstr>
      <vt:lpstr>¿Qué es el Internet?</vt:lpstr>
      <vt:lpstr>historia del internet</vt:lpstr>
      <vt:lpstr>Tipos de navegadores Web</vt:lpstr>
      <vt:lpstr>Tipos de navegadores Web   ( 2º ) </vt:lpstr>
      <vt:lpstr>Tipos de paginas Web</vt:lpstr>
      <vt:lpstr>PAGINAS WEB PARA CORREOS ELECTRÓNICOS</vt:lpstr>
    </vt:vector>
  </TitlesOfParts>
  <Company>EvoSistemasGP®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Taller de office  Internet </dc:title>
  <dc:creator>/-/ GP /-/</dc:creator>
  <cp:lastModifiedBy>/-/ GP /-/</cp:lastModifiedBy>
  <cp:revision>24</cp:revision>
  <dcterms:created xsi:type="dcterms:W3CDTF">2011-08-09T23:36:24Z</dcterms:created>
  <dcterms:modified xsi:type="dcterms:W3CDTF">2011-08-11T20:11:19Z</dcterms:modified>
</cp:coreProperties>
</file>